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ind Guntur Light" charset="1" panose="02000000000000000000"/>
      <p:regular r:id="rId10"/>
    </p:embeddedFont>
    <p:embeddedFont>
      <p:font typeface="Hind Guntur Light Bold" charset="1" panose="02000000000000000000"/>
      <p:regular r:id="rId11"/>
    </p:embeddedFont>
    <p:embeddedFont>
      <p:font typeface="Hind Guntur Bold" charset="1" panose="02000000000000000000"/>
      <p:regular r:id="rId12"/>
    </p:embeddedFont>
    <p:embeddedFont>
      <p:font typeface="Hind Guntur Medium" charset="1" panose="02000000000000000000"/>
      <p:regular r:id="rId13"/>
    </p:embeddedFont>
    <p:embeddedFont>
      <p:font typeface="Hind Guntur Medium Bold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5558" r="0" b="3694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9295" t="25582" r="0" b="36858"/>
          <a:stretch>
            <a:fillRect/>
          </a:stretch>
        </p:blipFill>
        <p:spPr>
          <a:xfrm flipH="false" flipV="false" rot="0">
            <a:off x="0" y="0"/>
            <a:ext cx="92583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7220316" y="6445530"/>
            <a:ext cx="1305554" cy="684007"/>
            <a:chOff x="0" y="0"/>
            <a:chExt cx="1740738" cy="912009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1740738" cy="912009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492597" y="362619"/>
              <a:ext cx="755544" cy="186770"/>
              <a:chOff x="0" y="0"/>
              <a:chExt cx="2055017" cy="508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215900"/>
                <a:ext cx="1759108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1759108">
                    <a:moveTo>
                      <a:pt x="0" y="0"/>
                    </a:moveTo>
                    <a:lnTo>
                      <a:pt x="1759108" y="0"/>
                    </a:lnTo>
                    <a:lnTo>
                      <a:pt x="175910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1680367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CORONAVIRUS DISEASE -19</a:t>
              </a: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44021" y="190434"/>
            <a:ext cx="2829650" cy="616223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732430" y="4030273"/>
            <a:ext cx="7793440" cy="2119409"/>
            <a:chOff x="0" y="0"/>
            <a:chExt cx="10391253" cy="2825879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66675"/>
              <a:ext cx="10391253" cy="260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270"/>
                </a:lnSpc>
                <a:spcBef>
                  <a:spcPct val="0"/>
                </a:spcBef>
              </a:pPr>
              <a:r>
                <a:rPr lang="en-US" spc="451" sz="3764">
                  <a:solidFill>
                    <a:srgbClr val="FFFFFF"/>
                  </a:solidFill>
                  <a:latin typeface="Hind Guntur Bold"/>
                </a:rPr>
                <a:t>SISTEM PEMBUKA PINTU OTOMATIS MENGGUNAKAN DETEKSI MASKER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055690"/>
              <a:ext cx="10391253" cy="770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0461" t="0" r="0" b="74"/>
          <a:stretch>
            <a:fillRect/>
          </a:stretch>
        </p:blipFill>
        <p:spPr>
          <a:xfrm flipH="false" flipV="false" rot="0">
            <a:off x="9296569" y="0"/>
            <a:ext cx="10958368" cy="105111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0461" t="88015" r="0" b="74"/>
          <a:stretch>
            <a:fillRect/>
          </a:stretch>
        </p:blipFill>
        <p:spPr>
          <a:xfrm flipH="false" flipV="false" rot="0">
            <a:off x="6439069" y="9258300"/>
            <a:ext cx="10958368" cy="125280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33956" t="9783" r="25237" b="31656"/>
          <a:stretch>
            <a:fillRect/>
          </a:stretch>
        </p:blipFill>
        <p:spPr>
          <a:xfrm flipH="false" flipV="false" rot="0">
            <a:off x="1028700" y="2576539"/>
            <a:ext cx="6359932" cy="513392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79344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52500"/>
            <a:ext cx="5970308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USER INTERFACE ALAT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4" id="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09" sz="1399">
                <a:solidFill>
                  <a:srgbClr val="FFFFFF"/>
                </a:solidFill>
                <a:latin typeface="Hind Guntur Medium"/>
              </a:rPr>
              <a:t>SEPTEMBER 2020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8093" t="16232" r="42018" b="16134"/>
          <a:stretch>
            <a:fillRect/>
          </a:stretch>
        </p:blipFill>
        <p:spPr>
          <a:xfrm flipH="false" flipV="false" rot="0">
            <a:off x="1242179" y="1669137"/>
            <a:ext cx="7688342" cy="694872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rcRect l="42103" t="16471" r="8204" b="15690"/>
          <a:stretch>
            <a:fillRect/>
          </a:stretch>
        </p:blipFill>
        <p:spPr>
          <a:xfrm flipH="false" flipV="false" rot="0">
            <a:off x="9384164" y="1669137"/>
            <a:ext cx="7634972" cy="6948726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388682" y="4377895"/>
            <a:ext cx="7395337" cy="1979902"/>
            <a:chOff x="0" y="0"/>
            <a:chExt cx="9860449" cy="263987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0"/>
              <a:ext cx="9860449" cy="2252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77"/>
                </a:lnSpc>
                <a:spcBef>
                  <a:spcPct val="0"/>
                </a:spcBef>
              </a:pPr>
              <a:r>
                <a:rPr lang="en-US" spc="405" sz="10126">
                  <a:solidFill>
                    <a:srgbClr val="FFFFFF"/>
                  </a:solidFill>
                  <a:latin typeface="Hind Guntur Bold"/>
                </a:rPr>
                <a:t>608,911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105949"/>
              <a:ext cx="9860449" cy="533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pc="96" u="none" sz="2400">
                  <a:solidFill>
                    <a:srgbClr val="FFFFFF"/>
                  </a:solidFill>
                  <a:latin typeface="Hind Guntur Light"/>
                </a:rPr>
                <a:t>Total deaths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03982" y="4377895"/>
            <a:ext cx="7395337" cy="1979902"/>
            <a:chOff x="0" y="0"/>
            <a:chExt cx="9860449" cy="263987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0"/>
              <a:ext cx="9860449" cy="2252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77"/>
                </a:lnSpc>
                <a:spcBef>
                  <a:spcPct val="0"/>
                </a:spcBef>
              </a:pPr>
              <a:r>
                <a:rPr lang="en-US" spc="405" sz="10126">
                  <a:solidFill>
                    <a:srgbClr val="FFFFFF"/>
                  </a:solidFill>
                  <a:latin typeface="Hind Guntur Bold"/>
                </a:rPr>
                <a:t>8,735,298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105949"/>
              <a:ext cx="9860449" cy="533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pc="96" u="none" sz="2400">
                  <a:solidFill>
                    <a:srgbClr val="FFFFFF"/>
                  </a:solidFill>
                  <a:latin typeface="Hind Guntur Light"/>
                </a:rPr>
                <a:t>Total recovered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26" id="26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9" id="29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42179" y="704404"/>
            <a:ext cx="597030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HASIL PROTOTYPE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68580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55221" r="0" b="0"/>
          <a:stretch>
            <a:fillRect/>
          </a:stretch>
        </p:blipFill>
        <p:spPr>
          <a:xfrm flipH="false" flipV="false" rot="0">
            <a:off x="-137616" y="5588203"/>
            <a:ext cx="6995616" cy="469879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05837" y="1189546"/>
            <a:ext cx="7841828" cy="5522844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05837" y="7037499"/>
            <a:ext cx="7841828" cy="2062564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324660"/>
            <a:ext cx="5291650" cy="69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HASIL PENGUJIAN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999399"/>
            <a:ext cx="529165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Hind Guntur Light"/>
              </a:rPr>
              <a:t>Berikut ini adalah beberapa data hasil pengujian yang sudah kita lakukan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175" r="0" b="253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43075" y="534496"/>
            <a:ext cx="1633406" cy="104497"/>
            <a:chOff x="0" y="0"/>
            <a:chExt cx="8933191" cy="571500"/>
          </a:xfrm>
        </p:grpSpPr>
        <p:sp>
          <p:nvSpPr>
            <p:cNvPr name="Freeform 4" id="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7880" t="48568" r="7483" b="26777"/>
          <a:stretch>
            <a:fillRect/>
          </a:stretch>
        </p:blipFill>
        <p:spPr>
          <a:xfrm flipH="false" flipV="false" rot="0">
            <a:off x="1028700" y="3194977"/>
            <a:ext cx="16230600" cy="7092023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5400000">
            <a:off x="2747882" y="4083977"/>
            <a:ext cx="133684" cy="13368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5400000">
            <a:off x="9110579" y="4083977"/>
            <a:ext cx="133684" cy="13368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5400000">
            <a:off x="5929231" y="4083977"/>
            <a:ext cx="133684" cy="13368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5400000">
            <a:off x="15473276" y="4083977"/>
            <a:ext cx="133684" cy="13368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-5400000">
            <a:off x="12291927" y="4083977"/>
            <a:ext cx="133684" cy="13368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7" id="17"/>
          <p:cNvSpPr/>
          <p:nvPr/>
        </p:nvSpPr>
        <p:spPr>
          <a:xfrm rot="5400000">
            <a:off x="9139238" y="-3959718"/>
            <a:ext cx="9525" cy="16230600"/>
          </a:xfrm>
          <a:prstGeom prst="rect">
            <a:avLst/>
          </a:prstGeom>
          <a:solidFill>
            <a:srgbClr val="FFFFFF">
              <a:alpha val="49804"/>
            </a:srgbClr>
          </a:solidFill>
        </p:spPr>
      </p:sp>
      <p:grpSp>
        <p:nvGrpSpPr>
          <p:cNvPr name="Group 18" id="18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9" id="19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00725" y="4816985"/>
            <a:ext cx="7780375" cy="1153425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2996970" y="6275357"/>
            <a:ext cx="12360902" cy="23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 Dari hasil perhitungan akurasi data pengujian diatas adalah pengaruh dalam mendeteksi masker maupun non-masker dapat menghasilkan berbeda-beda tergantung dengan kondisi pencahayaan, warna masker, penggunaan kacamata, dan lain sebagainya.</a:t>
            </a:r>
          </a:p>
          <a:p>
            <a:pPr algn="ctr" marL="0" indent="0" lvl="0">
              <a:lnSpc>
                <a:spcPts val="4075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43075" y="1643062"/>
            <a:ext cx="8115300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PERHITUNGAN AKURASI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2642" y="550462"/>
            <a:ext cx="566658" cy="140078"/>
            <a:chOff x="0" y="0"/>
            <a:chExt cx="2055017" cy="508000"/>
          </a:xfrm>
        </p:grpSpPr>
        <p:sp>
          <p:nvSpPr>
            <p:cNvPr name="Freeform 3" id="3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20529" r="0" b="0"/>
          <a:stretch>
            <a:fillRect/>
          </a:stretch>
        </p:blipFill>
        <p:spPr>
          <a:xfrm flipH="false" flipV="false" rot="0">
            <a:off x="1028700" y="0"/>
            <a:ext cx="1725930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92052" r="0" b="0"/>
          <a:stretch>
            <a:fillRect/>
          </a:stretch>
        </p:blipFill>
        <p:spPr>
          <a:xfrm flipH="false" flipV="false" rot="0">
            <a:off x="1028700" y="9258300"/>
            <a:ext cx="17259300" cy="1028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833055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35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68584" y="2344549"/>
            <a:ext cx="10124058" cy="78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40"/>
              </a:lnSpc>
            </a:pPr>
            <a:r>
              <a:rPr lang="en-US" sz="5600">
                <a:solidFill>
                  <a:srgbClr val="FFFFFF"/>
                </a:solidFill>
                <a:latin typeface="Hind Guntur Bold"/>
              </a:rPr>
              <a:t>TERIMA KASIH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2" id="12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5" id="25"/>
          <p:cNvGrpSpPr/>
          <p:nvPr/>
        </p:nvGrpSpPr>
        <p:grpSpPr>
          <a:xfrm rot="0">
            <a:off x="1028700" y="4573839"/>
            <a:ext cx="457783" cy="969709"/>
            <a:chOff x="0" y="0"/>
            <a:chExt cx="610378" cy="1292945"/>
          </a:xfrm>
        </p:grpSpPr>
        <p:sp>
          <p:nvSpPr>
            <p:cNvPr name="AutoShape 26" id="26"/>
            <p:cNvSpPr/>
            <p:nvPr/>
          </p:nvSpPr>
          <p:spPr>
            <a:xfrm rot="0">
              <a:off x="0" y="0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171099" y="229084"/>
              <a:ext cx="268179" cy="167165"/>
            </a:xfrm>
            <a:prstGeom prst="rect">
              <a:avLst/>
            </a:prstGeom>
          </p:spPr>
        </p:pic>
        <p:sp>
          <p:nvSpPr>
            <p:cNvPr name="AutoShape 28" id="28"/>
            <p:cNvSpPr/>
            <p:nvPr/>
          </p:nvSpPr>
          <p:spPr>
            <a:xfrm rot="-10800000">
              <a:off x="0" y="667612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1099" y="896696"/>
              <a:ext cx="268179" cy="167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50" r="0" b="87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9196" t="30703" r="23520" b="27524"/>
          <a:stretch>
            <a:fillRect/>
          </a:stretch>
        </p:blipFill>
        <p:spPr>
          <a:xfrm flipH="false" flipV="false" rot="0">
            <a:off x="3948547" y="2302096"/>
            <a:ext cx="10390907" cy="56828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65454" y="2913558"/>
            <a:ext cx="412191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Oleh Kelompok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11156" y="4236774"/>
            <a:ext cx="7630512" cy="204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Syaugi Salim Amar                        (E41190510) </a:t>
            </a:r>
          </a:p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Wahyu Dian Pratiwi                      (E41190280) </a:t>
            </a:r>
          </a:p>
          <a:p>
            <a:pPr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Henry Murdiful Ulya H.P               (E41190654) </a:t>
            </a:r>
          </a:p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Moh. Syaifudin                               (E41190532)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9" id="19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2" id="22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567" r="0" b="567"/>
          <a:stretch>
            <a:fillRect/>
          </a:stretch>
        </p:blipFill>
        <p:spPr>
          <a:xfrm flipH="false" flipV="false" rot="0">
            <a:off x="10484100" y="0"/>
            <a:ext cx="7803900" cy="10287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240115" y="9644720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322371"/>
            <a:ext cx="9283303" cy="6468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Penyakit coronavirus (COVID-19) dikategorikan sebagai pandemic oleh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Organisasi Kesehatan Dunia (WHO). Saat ini di dunia pendidikan masih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melaksanakan pembelajaran via online atau bisa disebut dengan daring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dikarenakan pandemi COVID-19.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Pemerintah Pusat, dengan memasuki era new normal mulai membuka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aktifitas di sekolah dan Universitas dengan memperketat penerapan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protokol kesehatan anjuran 5M . Hal ini menjadi penting bagi pemerintah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mewajibkan seluruh masyarakat Indonesia untuk menggunakan masker.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 Oleh karena itu, penelitian ini mengambil judul “Sistem Pembuka Pintu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 Otomatis Menggunakan Deteksi Masker” yang diharapkan dapat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meminimalisir penyebaran virus covid-19 dimasa sekarang ini.</a:t>
            </a:r>
          </a:p>
          <a:p>
            <a:pPr>
              <a:lnSpc>
                <a:spcPts val="429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66812"/>
            <a:ext cx="7787595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Latar Belakang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89545" r="0" b="567"/>
          <a:stretch>
            <a:fillRect/>
          </a:stretch>
        </p:blipFill>
        <p:spPr>
          <a:xfrm flipH="false" flipV="false" rot="0">
            <a:off x="10484100" y="9258300"/>
            <a:ext cx="7803900" cy="1028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339453" y="9669152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84100" y="4848580"/>
            <a:ext cx="457783" cy="969709"/>
            <a:chOff x="0" y="0"/>
            <a:chExt cx="610378" cy="1292945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171099" y="229084"/>
              <a:ext cx="268179" cy="167165"/>
            </a:xfrm>
            <a:prstGeom prst="rect">
              <a:avLst/>
            </a:prstGeom>
          </p:spPr>
        </p:pic>
        <p:sp>
          <p:nvSpPr>
            <p:cNvPr name="AutoShape 17" id="17"/>
            <p:cNvSpPr/>
            <p:nvPr/>
          </p:nvSpPr>
          <p:spPr>
            <a:xfrm rot="-10800000">
              <a:off x="0" y="667612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1099" y="896696"/>
              <a:ext cx="268179" cy="167165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2742" t="45470" r="8983" b="25776"/>
          <a:stretch>
            <a:fillRect/>
          </a:stretch>
        </p:blipFill>
        <p:spPr>
          <a:xfrm flipH="false" flipV="false" rot="0">
            <a:off x="1028700" y="4878606"/>
            <a:ext cx="16230600" cy="397467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AutoShape 22" id="22"/>
          <p:cNvSpPr/>
          <p:nvPr/>
        </p:nvSpPr>
        <p:spPr>
          <a:xfrm rot="0">
            <a:off x="9041479" y="5510334"/>
            <a:ext cx="9525" cy="1484442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sp>
        <p:nvSpPr>
          <p:cNvPr name="TextBox 23" id="23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4003" y="1634294"/>
            <a:ext cx="434404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Rumusan Masalah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0392" y="5650552"/>
            <a:ext cx="677113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cara meminimalisir penyebaran virus covid-19 khususnya ditempat-tempat umum?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12011" y="5650552"/>
            <a:ext cx="658063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merancang system pembuka pintu otomatis menggunakan deteksi masker?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48819" y="7265992"/>
            <a:ext cx="672350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hasil rancang bangun alat yang dihasilkan mampu diterapkan di tempat umum?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943" r="0" b="794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1099" r="51458" b="7982"/>
          <a:stretch>
            <a:fillRect/>
          </a:stretch>
        </p:blipFill>
        <p:spPr>
          <a:xfrm flipH="false" flipV="false" rot="0">
            <a:off x="-3308" y="0"/>
            <a:ext cx="9227682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283058" y="4697554"/>
            <a:ext cx="437576" cy="286871"/>
            <a:chOff x="0" y="0"/>
            <a:chExt cx="871730" cy="571500"/>
          </a:xfrm>
        </p:grpSpPr>
        <p:sp>
          <p:nvSpPr>
            <p:cNvPr name="Freeform 5" id="5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r="r" b="b" t="t" l="l"/>
              <a:pathLst>
                <a:path h="69850" w="87173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283058" y="6993171"/>
            <a:ext cx="437576" cy="286871"/>
            <a:chOff x="0" y="0"/>
            <a:chExt cx="871730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r="r" b="b" t="t" l="l"/>
              <a:pathLst>
                <a:path h="69850" w="87173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52500"/>
            <a:ext cx="7395337" cy="69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Tujuan Penelitian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960" y="2557586"/>
            <a:ext cx="74731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menghasilkan system pembuka pintu otomatis menggunakan deteksi masker tanpa sentuhan tangan.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83142" y="1149161"/>
            <a:ext cx="566658" cy="140078"/>
            <a:chOff x="0" y="0"/>
            <a:chExt cx="2055017" cy="508000"/>
          </a:xfrm>
        </p:grpSpPr>
        <p:sp>
          <p:nvSpPr>
            <p:cNvPr name="Freeform 15" id="1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873960" y="4044044"/>
            <a:ext cx="747314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merancang system pembuka pintu otomatis menggunakan Arduino uno, webcam, dan solenoid lock door.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3960" y="5812632"/>
            <a:ext cx="74731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menerapkan hasil rancang bangun alat yang telah dihasilkan, ditempat umum.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3477" t="0" r="23477" b="0"/>
          <a:stretch>
            <a:fillRect/>
          </a:stretch>
        </p:blipFill>
        <p:spPr>
          <a:xfrm flipH="false" flipV="false" rot="0">
            <a:off x="0" y="0"/>
            <a:ext cx="8184959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3477" t="89999" r="23477" b="0"/>
          <a:stretch>
            <a:fillRect/>
          </a:stretch>
        </p:blipFill>
        <p:spPr>
          <a:xfrm flipH="false" flipV="false" rot="0">
            <a:off x="0" y="9258300"/>
            <a:ext cx="8184959" cy="1028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9299393" y="1957388"/>
            <a:ext cx="5657850" cy="7586662"/>
            <a:chOff x="0" y="0"/>
            <a:chExt cx="1913890" cy="2566352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2566352"/>
            </a:xfrm>
            <a:custGeom>
              <a:avLst/>
              <a:gdLst/>
              <a:ahLst/>
              <a:cxnLst/>
              <a:rect r="r" b="b" t="t" l="l"/>
              <a:pathLst>
                <a:path h="2566352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566352"/>
                  </a:lnTo>
                  <a:lnTo>
                    <a:pt x="0" y="25663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739298" y="2171625"/>
            <a:ext cx="4778040" cy="7158113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99393" y="1022539"/>
            <a:ext cx="465525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Flowchart Sistem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777" t="17719" r="0" b="51726"/>
          <a:stretch>
            <a:fillRect/>
          </a:stretch>
        </p:blipFill>
        <p:spPr>
          <a:xfrm flipH="false" flipV="false" rot="0">
            <a:off x="-24470" y="0"/>
            <a:ext cx="18312470" cy="38367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57164" t="17719" r="0" b="51726"/>
          <a:stretch>
            <a:fillRect/>
          </a:stretch>
        </p:blipFill>
        <p:spPr>
          <a:xfrm flipH="false" flipV="false" rot="0">
            <a:off x="10244063" y="0"/>
            <a:ext cx="8068407" cy="383672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543498" y="4293924"/>
            <a:ext cx="11176533" cy="4993458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65965" y="1525284"/>
            <a:ext cx="588253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Deteksi Masker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777" t="17719" r="0" b="51726"/>
          <a:stretch>
            <a:fillRect/>
          </a:stretch>
        </p:blipFill>
        <p:spPr>
          <a:xfrm flipH="false" flipV="false" rot="0">
            <a:off x="-24470" y="0"/>
            <a:ext cx="18312470" cy="38367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57164" t="17719" r="0" b="51726"/>
          <a:stretch>
            <a:fillRect/>
          </a:stretch>
        </p:blipFill>
        <p:spPr>
          <a:xfrm flipH="false" flipV="false" rot="0">
            <a:off x="10244063" y="0"/>
            <a:ext cx="8068407" cy="383672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572066" y="5143500"/>
            <a:ext cx="11143868" cy="286387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65965" y="1525284"/>
            <a:ext cx="588253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Data Pre Processing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777" t="17719" r="0" b="51726"/>
          <a:stretch>
            <a:fillRect/>
          </a:stretch>
        </p:blipFill>
        <p:spPr>
          <a:xfrm flipH="false" flipV="false" rot="0">
            <a:off x="-24470" y="0"/>
            <a:ext cx="18312470" cy="38367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57164" t="17719" r="0" b="51726"/>
          <a:stretch>
            <a:fillRect/>
          </a:stretch>
        </p:blipFill>
        <p:spPr>
          <a:xfrm flipH="false" flipV="false" rot="0">
            <a:off x="10244063" y="0"/>
            <a:ext cx="8068407" cy="383672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05159" y="4546104"/>
            <a:ext cx="11077682" cy="4228007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65965" y="1525284"/>
            <a:ext cx="588253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Arsitektur CNN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DAE0H7SNZ-s</dc:identifier>
  <dcterms:modified xsi:type="dcterms:W3CDTF">2011-08-01T06:04:30Z</dcterms:modified>
  <cp:revision>1</cp:revision>
  <dc:title>PPT Workshop Sistem Cerdas</dc:title>
</cp:coreProperties>
</file>